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un Ferns" initials="SF" lastIdx="1" clrIdx="0">
    <p:extLst>
      <p:ext uri="{19B8F6BF-5375-455C-9EA6-DF929625EA0E}">
        <p15:presenceInfo xmlns:p15="http://schemas.microsoft.com/office/powerpoint/2012/main" userId="a645938bcdb2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>
        <p:scale>
          <a:sx n="66" d="100"/>
          <a:sy n="66" d="100"/>
        </p:scale>
        <p:origin x="84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BBF-93D1-4D59-80AA-0C8439E5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2DB6D-EB4E-4F45-9E82-3E083CF5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8820-C977-47C5-9C85-BF101EFC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F609B-84C2-40DC-80F2-FEF35DD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CB99-86D6-4C10-9583-D187E377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02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BA9D-A171-46C8-8CA7-4D9C7847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1C20-5345-4C1E-999C-13511D9CB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1ADD-F003-4BDB-9B01-ADDE0E8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B60E-8209-48AA-9D6E-52D885D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C19-5FAE-4A1B-8BAC-5AD26B3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6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B3808-7252-43A3-93CC-F410254D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10DAE-4C49-4B5B-AE6C-0E30DB516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EECE3-5921-4552-A6FF-B2DBF7F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7EDDB-3733-4A41-A0C8-8D236B1F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6610-4720-4A06-929C-2769B9C5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77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6F9-DF83-4BDE-A974-19E2068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590-0D09-4E72-B8DC-6646059E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1429-4AA0-49FA-B674-C2D5A84B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7574F-7631-4CA1-8A82-F0459A2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5E80-E93C-4B3C-8DA5-9782CB7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9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A958-B09F-417F-9207-3A4AE258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38DE-2625-4CB0-9BB3-CF9B46F1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97C-0D20-4E76-9DD8-7A4AF887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404B-5DBC-472D-A874-ADA56D68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85BF-1BD7-4B6E-847C-5D3F7AFE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23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456F-1BA4-4904-B6D4-ADC46ADF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085A-A0A8-4257-AD4F-ACC68A8A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0C1A-2F1F-479C-9E15-3819FCB3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DDF98-AC4A-414C-8A78-32E3DE1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981A-1FEC-4FAD-992A-8752B24F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0E1D8-32B5-4A10-8EA4-519BB48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31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C18A-E748-4768-9886-5934629B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C0E29-E3C7-4FA5-A3DA-667D385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63BA4-9808-4E06-8998-2E37ED134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C1A5F-8AAF-488E-B344-A909742B9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597B0-D128-4889-B98F-44AE95DE2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F2ADC-49EE-43F5-8288-09659509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F73E6-D994-445F-A59D-2D29B31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CD054-0FDE-4203-ADE6-ED003109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457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860C-B722-4131-9B3F-88696343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BCD5F-75B5-4DD7-B61B-23CD243E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77ECA-B344-48C4-9C30-A85F5CB7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4BF7-BC23-4481-A4B3-6A75D031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255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435B7-5334-4DE9-A537-ED3ABEE3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8899-4690-40AA-81D3-F8A6F735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67BF6-C63B-4899-A71A-89E2F627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34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30C-7850-4BDF-A123-8CF79117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5DEA-79F7-47F3-B7E3-50ABB58D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41755-7885-4D68-9966-CBBE46CF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FC51-7127-4440-953F-0EBF5545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2193-06AD-4345-9CD6-04A2EE8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AA72-155E-4D17-86AC-5C39100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02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C59-B837-48E4-BC78-5BA7129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7837E-2F05-4630-A57B-685C926DA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27E-4DAC-4452-BDE3-E748E7605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165-833B-4CF8-B9A9-E7F2E2BB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B39D-21A7-4D21-9140-892AB33F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19BBA-4627-4A81-AF80-70ED90FD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31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3802-C577-4837-A8B4-97AB4836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FBF2-1AF9-417D-9C95-B01AB6180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4A0-D214-4697-BAED-2E19B078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D09F-27D6-4F39-8DDC-394C8D56F69A}" type="datetimeFigureOut">
              <a:rPr lang="en-IE" smtClean="0"/>
              <a:t>18/08/2021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5A5B6-F195-4DF8-9DDB-9ED67AA6B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CEB0-CDCA-437A-A635-D6D07B94D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92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AD2186A-D30F-42F7-B736-F031FC9C6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3224" r="15985" b="40887"/>
          <a:stretch/>
        </p:blipFill>
        <p:spPr>
          <a:xfrm>
            <a:off x="-613943" y="1068994"/>
            <a:ext cx="13419886" cy="47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9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2ACFDF-64CB-4406-A505-2FC29E904359}"/>
              </a:ext>
            </a:extLst>
          </p:cNvPr>
          <p:cNvSpPr/>
          <p:nvPr/>
        </p:nvSpPr>
        <p:spPr>
          <a:xfrm>
            <a:off x="6682740" y="2927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12.11: Linking from the checkerboard note output Out(3), to the Emission (3) input for the PRB Master node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6A69AD-D499-45AE-8009-E34610BD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" y="292715"/>
            <a:ext cx="57340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67A1D-1BB6-4CCE-AF58-B23AD3E77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6" t="27481" r="16250" b="37223"/>
          <a:stretch/>
        </p:blipFill>
        <p:spPr>
          <a:xfrm>
            <a:off x="482830" y="2711550"/>
            <a:ext cx="10393802" cy="36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5C37B7-A651-49E2-BA7B-90CC6C5343B3}"/>
              </a:ext>
            </a:extLst>
          </p:cNvPr>
          <p:cNvSpPr/>
          <p:nvPr/>
        </p:nvSpPr>
        <p:spPr>
          <a:xfrm>
            <a:off x="5875090" y="4045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12.14: Dragging 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Blackboard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property Texture to create a new node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98E0D-1C11-4756-A94D-D3EE2A42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1" y="404580"/>
            <a:ext cx="26098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296F6-9AB2-4F49-9FA7-30EF00A41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7" t="20673" r="48807" b="50000"/>
          <a:stretch/>
        </p:blipFill>
        <p:spPr>
          <a:xfrm>
            <a:off x="3449709" y="2575409"/>
            <a:ext cx="4580412" cy="30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6A0DA8-1B4B-4903-BBE1-8FD7F80F1A5F}"/>
              </a:ext>
            </a:extLst>
          </p:cNvPr>
          <p:cNvSpPr/>
          <p:nvPr/>
        </p:nvSpPr>
        <p:spPr>
          <a:xfrm>
            <a:off x="6017703" y="2200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12.15: Shader Graph showing connections between the texture and PBR master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ECB981-8A75-4D4B-8CFA-FA5949EF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5" y="1161876"/>
            <a:ext cx="79533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520FB7-7AC8-40B2-ACBB-7F31AFA7B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6" t="15780" r="18267" b="54039"/>
          <a:stretch/>
        </p:blipFill>
        <p:spPr>
          <a:xfrm>
            <a:off x="684795" y="3429000"/>
            <a:ext cx="10367451" cy="31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1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484DD3-9ABD-4CAA-910B-51B1BB49C963}"/>
              </a:ext>
            </a:extLst>
          </p:cNvPr>
          <p:cNvSpPr/>
          <p:nvPr/>
        </p:nvSpPr>
        <p:spPr>
          <a:xfrm>
            <a:off x="6244204" y="857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12.16: Final Shader Graph with connections for glow effect</a:t>
            </a:r>
            <a:endParaRPr lang="en-I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D3C2AD-271B-4CA9-A927-2D9AE60E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" y="408963"/>
            <a:ext cx="83343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6D732E-DE21-49E3-BBE4-4AA811EF3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21398" r="29489" b="48755"/>
          <a:stretch/>
        </p:blipFill>
        <p:spPr>
          <a:xfrm>
            <a:off x="1392621" y="3429000"/>
            <a:ext cx="9258038" cy="35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10EDFC-E23B-4294-BFED-7D00D91B38AC}"/>
              </a:ext>
            </a:extLst>
          </p:cNvPr>
          <p:cNvSpPr/>
          <p:nvPr/>
        </p:nvSpPr>
        <p:spPr>
          <a:xfrm>
            <a:off x="6096000" y="3190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12.17 Adjustment of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Color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property to blue using the color picker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4F5D4E-2474-4390-95EB-FFF7451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2" y="642257"/>
            <a:ext cx="44862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A3DE1-AE4D-4F32-8F49-88B1EE428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00" r="79426" b="12000"/>
          <a:stretch/>
        </p:blipFill>
        <p:spPr>
          <a:xfrm>
            <a:off x="2772229" y="2935969"/>
            <a:ext cx="2508431" cy="125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F2757-65A2-4836-B3DF-D315A7935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79" t="7012" b="74687"/>
          <a:stretch/>
        </p:blipFill>
        <p:spPr>
          <a:xfrm>
            <a:off x="5280660" y="2935969"/>
            <a:ext cx="1892300" cy="12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1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390F9-9E20-4F47-9BAB-6FA95D40FFF3}"/>
              </a:ext>
            </a:extLst>
          </p:cNvPr>
          <p:cNvSpPr/>
          <p:nvPr/>
        </p:nvSpPr>
        <p:spPr>
          <a:xfrm>
            <a:off x="7150217" y="1612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12.18: Settings of the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ShaderGraph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with additional multiply node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EDC13E-3DD1-49C1-AF5F-75DFBDAF3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7" y="484464"/>
            <a:ext cx="555307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F1E6FE-DF36-464E-94B0-F03A03CFE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23554" r="32046" b="47631"/>
          <a:stretch/>
        </p:blipFill>
        <p:spPr>
          <a:xfrm>
            <a:off x="2244422" y="2706250"/>
            <a:ext cx="7092480" cy="29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B3AC98-3314-4291-AE77-D2143CDE5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6" y="547832"/>
            <a:ext cx="39814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3DB682-1047-4156-B187-1D537DE8BA64}"/>
              </a:ext>
            </a:extLst>
          </p:cNvPr>
          <p:cNvSpPr/>
          <p:nvPr/>
        </p:nvSpPr>
        <p:spPr>
          <a:xfrm>
            <a:off x="5920509" y="362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12.19: The 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glowShaderGraph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properties via the Inspector</a:t>
            </a:r>
            <a:endParaRPr lang="en-IE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D6020F-B490-4E93-BA89-8720F69AB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8" t="6828" r="1" b="86733"/>
          <a:stretch/>
        </p:blipFill>
        <p:spPr>
          <a:xfrm>
            <a:off x="5317519" y="2650952"/>
            <a:ext cx="1907019" cy="441613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05E543-6451-4F74-B771-5C511A6AC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72963" r="75076" b="11515"/>
          <a:stretch/>
        </p:blipFill>
        <p:spPr>
          <a:xfrm>
            <a:off x="3793519" y="2650952"/>
            <a:ext cx="1524000" cy="106449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7331D6-5800-47C3-9CD5-44C5FB8AD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8" t="45556" r="1" b="45362"/>
          <a:stretch/>
        </p:blipFill>
        <p:spPr>
          <a:xfrm>
            <a:off x="5317519" y="3092565"/>
            <a:ext cx="1907019" cy="62287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A686C68-CAF1-45AB-8987-D0FAFB34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49" b="36784"/>
          <a:stretch/>
        </p:blipFill>
        <p:spPr bwMode="auto">
          <a:xfrm>
            <a:off x="5317518" y="3092564"/>
            <a:ext cx="1907019" cy="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60CD5D-0459-4905-8D8E-E58A9055C47D}"/>
              </a:ext>
            </a:extLst>
          </p:cNvPr>
          <p:cNvSpPr/>
          <p:nvPr/>
        </p:nvSpPr>
        <p:spPr>
          <a:xfrm>
            <a:off x="5391149" y="3404004"/>
            <a:ext cx="776289" cy="279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06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90B24-32A8-4F24-8090-C5BA1238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0" t="11178" r="16440" b="33333"/>
          <a:stretch/>
        </p:blipFill>
        <p:spPr>
          <a:xfrm>
            <a:off x="-79529" y="324119"/>
            <a:ext cx="13223303" cy="5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F3553-4D6F-426C-BCCE-3C03B7A4E512}"/>
              </a:ext>
            </a:extLst>
          </p:cNvPr>
          <p:cNvSpPr/>
          <p:nvPr/>
        </p:nvSpPr>
        <p:spPr>
          <a:xfrm>
            <a:off x="11141005" y="372048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3AB152-D393-4C0A-AE80-9EDD21652E2E}"/>
              </a:ext>
            </a:extLst>
          </p:cNvPr>
          <p:cNvSpPr/>
          <p:nvPr/>
        </p:nvSpPr>
        <p:spPr>
          <a:xfrm flipH="1">
            <a:off x="11141005" y="418633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8C2AE3-116D-4F12-A5A7-46EB6F9C7BFA}"/>
              </a:ext>
            </a:extLst>
          </p:cNvPr>
          <p:cNvSpPr/>
          <p:nvPr/>
        </p:nvSpPr>
        <p:spPr>
          <a:xfrm>
            <a:off x="7078107" y="5548497"/>
            <a:ext cx="2838450" cy="838200"/>
          </a:xfrm>
          <a:prstGeom prst="wedgeRoundRectCallout">
            <a:avLst>
              <a:gd name="adj1" fmla="val 72863"/>
              <a:gd name="adj2" fmla="val 94319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Choose function-method</a:t>
            </a:r>
          </a:p>
          <a:p>
            <a:pPr algn="ctr"/>
            <a:r>
              <a:rPr lang="en-IE" dirty="0" err="1"/>
              <a:t>SceneLoader.LoadOnClick</a:t>
            </a:r>
            <a:endParaRPr lang="en-I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38C735-5436-45BD-88CF-780A7C2609EC}"/>
              </a:ext>
            </a:extLst>
          </p:cNvPr>
          <p:cNvSpPr/>
          <p:nvPr/>
        </p:nvSpPr>
        <p:spPr>
          <a:xfrm>
            <a:off x="10465014" y="635028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1DBD7-31DC-450E-BBC7-F6BB77792EAA}"/>
              </a:ext>
            </a:extLst>
          </p:cNvPr>
          <p:cNvSpPr/>
          <p:nvPr/>
        </p:nvSpPr>
        <p:spPr>
          <a:xfrm>
            <a:off x="11826213" y="6350289"/>
            <a:ext cx="235779" cy="139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9790A-21CA-4731-845B-F8EDFC070F9F}"/>
              </a:ext>
            </a:extLst>
          </p:cNvPr>
          <p:cNvSpPr/>
          <p:nvPr/>
        </p:nvSpPr>
        <p:spPr>
          <a:xfrm>
            <a:off x="10311361" y="5587827"/>
            <a:ext cx="954447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E67477-B5D9-4EAE-8D4B-9D49BC2F57FF}"/>
              </a:ext>
            </a:extLst>
          </p:cNvPr>
          <p:cNvSpPr/>
          <p:nvPr/>
        </p:nvSpPr>
        <p:spPr>
          <a:xfrm rot="19470511">
            <a:off x="11187263" y="5308370"/>
            <a:ext cx="889237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AB06A-16F6-4A60-B5FC-124CD4D9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5" y="373610"/>
            <a:ext cx="44196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BF0E0E-C2B3-4CB8-8603-F42CC660BBB7}"/>
              </a:ext>
            </a:extLst>
          </p:cNvPr>
          <p:cNvSpPr/>
          <p:nvPr/>
        </p:nvSpPr>
        <p:spPr>
          <a:xfrm>
            <a:off x="6096000" y="1481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12.2: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Inspector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Panel of Main Camera showing the source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Video Clip</a:t>
            </a:r>
            <a:endParaRPr lang="en-I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5D676-E108-428C-90D6-B1E99BCB2429}"/>
              </a:ext>
            </a:extLst>
          </p:cNvPr>
          <p:cNvGrpSpPr/>
          <p:nvPr/>
        </p:nvGrpSpPr>
        <p:grpSpPr>
          <a:xfrm>
            <a:off x="6538466" y="1519729"/>
            <a:ext cx="3926548" cy="2137067"/>
            <a:chOff x="6480958" y="1468637"/>
            <a:chExt cx="3926548" cy="2137067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169A652-5E9F-4E6C-9684-AAEF3521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4" t="6872" r="-1" b="86140"/>
            <a:stretch/>
          </p:blipFill>
          <p:spPr>
            <a:xfrm>
              <a:off x="8508356" y="1468637"/>
              <a:ext cx="1899150" cy="479258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4ED4770-DA90-4838-8509-B15FF94792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74" r="54127" b="19482"/>
            <a:stretch/>
          </p:blipFill>
          <p:spPr bwMode="auto">
            <a:xfrm>
              <a:off x="6480958" y="1737360"/>
              <a:ext cx="2027398" cy="186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0A276B6-6DE4-4B06-97D4-B775C5C0E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8" t="6562" r="67813" b="89519"/>
            <a:stretch/>
          </p:blipFill>
          <p:spPr>
            <a:xfrm>
              <a:off x="6480958" y="1468637"/>
              <a:ext cx="2027398" cy="268723"/>
            </a:xfrm>
            <a:prstGeom prst="rect">
              <a:avLst/>
            </a:prstGeom>
          </p:spPr>
        </p:pic>
        <p:pic>
          <p:nvPicPr>
            <p:cNvPr id="29" name="Picture 2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D700D56-AD3D-4B8E-8112-ACF4BD838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4" t="20159" r="-1" b="55667"/>
            <a:stretch/>
          </p:blipFill>
          <p:spPr>
            <a:xfrm>
              <a:off x="8508356" y="1947895"/>
              <a:ext cx="1899150" cy="165780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297F1D-C2A9-4970-BD09-3554F973CA2A}"/>
                </a:ext>
              </a:extLst>
            </p:cNvPr>
            <p:cNvSpPr/>
            <p:nvPr/>
          </p:nvSpPr>
          <p:spPr>
            <a:xfrm>
              <a:off x="8567634" y="2216618"/>
              <a:ext cx="1743727" cy="1479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66720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3DD1AD-EC25-4232-AE1F-6093AEFF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7" y="95739"/>
            <a:ext cx="82486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AB3180-D860-44CF-9FD5-5D6C5E04C4FF}"/>
              </a:ext>
            </a:extLst>
          </p:cNvPr>
          <p:cNvGrpSpPr/>
          <p:nvPr/>
        </p:nvGrpSpPr>
        <p:grpSpPr>
          <a:xfrm>
            <a:off x="2496818" y="3268797"/>
            <a:ext cx="4383160" cy="2678863"/>
            <a:chOff x="7327898" y="2422977"/>
            <a:chExt cx="4383160" cy="2678863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D63A49C-0CBB-426C-A1BE-3EF0DCCC4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0" t="10506" r="37562" b="38535"/>
            <a:stretch/>
          </p:blipFill>
          <p:spPr>
            <a:xfrm>
              <a:off x="7327899" y="2633013"/>
              <a:ext cx="2469072" cy="2468827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F0722A1-B242-442C-9330-AAC6DF42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01" t="7001" r="-1" b="53937"/>
            <a:stretch/>
          </p:blipFill>
          <p:spPr>
            <a:xfrm>
              <a:off x="9796970" y="2422977"/>
              <a:ext cx="1914088" cy="267886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BDBB9CC-B9D8-4C84-B4E7-FABA9EA2F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8" t="7001" r="64121" b="89937"/>
            <a:stretch/>
          </p:blipFill>
          <p:spPr>
            <a:xfrm>
              <a:off x="7327898" y="2422977"/>
              <a:ext cx="2469071" cy="210036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7D43FD2-DFCB-4797-8950-F07DEBCE3BB4}"/>
              </a:ext>
            </a:extLst>
          </p:cNvPr>
          <p:cNvSpPr/>
          <p:nvPr/>
        </p:nvSpPr>
        <p:spPr>
          <a:xfrm>
            <a:off x="8218805" y="3268797"/>
            <a:ext cx="3409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Merriweather"/>
              </a:rPr>
              <a:t>Figure 12.3: Example of a recipe using  a script to control the video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2732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C45895-3971-47FC-A1E5-F4433EB12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76225"/>
            <a:ext cx="3238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3A474A-1C4A-45BC-9717-E5382C3D8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6666" r="59843" b="89862"/>
          <a:stretch/>
        </p:blipFill>
        <p:spPr>
          <a:xfrm>
            <a:off x="4602482" y="1910238"/>
            <a:ext cx="3009900" cy="2381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34D374-6738-4BAE-B579-CAC055321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5" t="22499" r="40797" b="34167"/>
          <a:stretch/>
        </p:blipFill>
        <p:spPr>
          <a:xfrm>
            <a:off x="4602482" y="2148363"/>
            <a:ext cx="3941445" cy="2971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4AB137-B80D-4238-B93B-30F36FCA6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1" t="13993" r="15625" b="79062"/>
          <a:stretch/>
        </p:blipFill>
        <p:spPr>
          <a:xfrm>
            <a:off x="6938965" y="2399823"/>
            <a:ext cx="1604962" cy="4762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AD4803-53C2-40D2-A355-45ABF11E0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1" t="6666" r="23297" b="89862"/>
          <a:stretch/>
        </p:blipFill>
        <p:spPr>
          <a:xfrm>
            <a:off x="7608572" y="1910238"/>
            <a:ext cx="935355" cy="238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467980-50E2-4557-B7A4-F49D59E8B5F6}"/>
              </a:ext>
            </a:extLst>
          </p:cNvPr>
          <p:cNvSpPr/>
          <p:nvPr/>
        </p:nvSpPr>
        <p:spPr>
          <a:xfrm>
            <a:off x="5804055" y="409694"/>
            <a:ext cx="533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12.4: example of video rendered on to a capsule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6865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B88B83-8732-484B-9801-457474506218}"/>
              </a:ext>
            </a:extLst>
          </p:cNvPr>
          <p:cNvGrpSpPr/>
          <p:nvPr/>
        </p:nvGrpSpPr>
        <p:grpSpPr>
          <a:xfrm>
            <a:off x="885826" y="1874060"/>
            <a:ext cx="4237033" cy="2731894"/>
            <a:chOff x="3690938" y="3208812"/>
            <a:chExt cx="4237033" cy="2731894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449CDBCF-D136-4FB7-8B57-1E4B901C5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4" t="33703" r="42188" b="30926"/>
            <a:stretch/>
          </p:blipFill>
          <p:spPr>
            <a:xfrm>
              <a:off x="3690938" y="3429000"/>
              <a:ext cx="2362200" cy="2511706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FD5D5E2-D188-497B-81C9-955D8D494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9" t="6666" r="65155" b="89862"/>
            <a:stretch/>
          </p:blipFill>
          <p:spPr>
            <a:xfrm>
              <a:off x="3690938" y="3208812"/>
              <a:ext cx="2362200" cy="238125"/>
            </a:xfrm>
            <a:prstGeom prst="rect">
              <a:avLst/>
            </a:prstGeom>
          </p:spPr>
        </p:pic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0CB7E8D-3F8A-41D0-97B7-1C85F9F4C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22" t="6667" r="1" b="53498"/>
            <a:stretch/>
          </p:blipFill>
          <p:spPr>
            <a:xfrm>
              <a:off x="6053133" y="3208812"/>
              <a:ext cx="1874838" cy="273189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A42A2CB-1919-41E4-8ADD-AEF3B0298D25}"/>
              </a:ext>
            </a:extLst>
          </p:cNvPr>
          <p:cNvSpPr txBox="1"/>
          <p:nvPr/>
        </p:nvSpPr>
        <p:spPr>
          <a:xfrm>
            <a:off x="2324100" y="371475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new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A83D22-77EC-462D-AF73-E17954D4C9FF}"/>
              </a:ext>
            </a:extLst>
          </p:cNvPr>
          <p:cNvSpPr/>
          <p:nvPr/>
        </p:nvSpPr>
        <p:spPr>
          <a:xfrm>
            <a:off x="5867400" y="371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12.5: Settings for Video Sequence Render Texture of the video-object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532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6E3B552-3CF5-45A4-92AF-74AA73CB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46" y="630286"/>
            <a:ext cx="504825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3F6FBF-A92B-451C-83CA-66CC3ABBC102}"/>
              </a:ext>
            </a:extLst>
          </p:cNvPr>
          <p:cNvSpPr/>
          <p:nvPr/>
        </p:nvSpPr>
        <p:spPr>
          <a:xfrm>
            <a:off x="6762750" y="1530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12.6: example highlighting the child elements at runtime, one for each element in the array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F9FA9-8CFE-4E03-AF02-A0E137BB7247}"/>
              </a:ext>
            </a:extLst>
          </p:cNvPr>
          <p:cNvGrpSpPr/>
          <p:nvPr/>
        </p:nvGrpSpPr>
        <p:grpSpPr>
          <a:xfrm>
            <a:off x="3451225" y="3636914"/>
            <a:ext cx="6092824" cy="2590800"/>
            <a:chOff x="4167505" y="1061085"/>
            <a:chExt cx="6092824" cy="2590800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1F793CB3-75E8-4432-B534-2D1272146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66" r="84921" b="55555"/>
            <a:stretch/>
          </p:blipFill>
          <p:spPr>
            <a:xfrm>
              <a:off x="4167505" y="1061085"/>
              <a:ext cx="1838325" cy="2590800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682B72A7-BD08-421F-A998-821666E70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4" t="33703" r="42188" b="32913"/>
            <a:stretch/>
          </p:blipFill>
          <p:spPr>
            <a:xfrm>
              <a:off x="6002654" y="1281273"/>
              <a:ext cx="2362200" cy="2370612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A2BEF2-BCC6-4EF2-B8B8-B901FBF84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9" t="6666" r="65155" b="89862"/>
            <a:stretch/>
          </p:blipFill>
          <p:spPr>
            <a:xfrm>
              <a:off x="6002654" y="1061085"/>
              <a:ext cx="2362200" cy="238125"/>
            </a:xfrm>
            <a:prstGeom prst="rect">
              <a:avLst/>
            </a:prstGeom>
          </p:spPr>
        </p:pic>
        <p:pic>
          <p:nvPicPr>
            <p:cNvPr id="10" name="Picture 9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4DE28DC3-68E9-4DF1-8109-EC7CF7221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53" t="6666" b="55555"/>
            <a:stretch/>
          </p:blipFill>
          <p:spPr>
            <a:xfrm>
              <a:off x="8364854" y="1061085"/>
              <a:ext cx="1895475" cy="2590800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B3B03F1-7371-43D4-8720-0DE060C652AF}"/>
              </a:ext>
            </a:extLst>
          </p:cNvPr>
          <p:cNvSpPr/>
          <p:nvPr/>
        </p:nvSpPr>
        <p:spPr>
          <a:xfrm>
            <a:off x="3673329" y="4439843"/>
            <a:ext cx="988987" cy="4924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99A84-C47E-4B88-B222-1DF17E3892E8}"/>
              </a:ext>
            </a:extLst>
          </p:cNvPr>
          <p:cNvSpPr/>
          <p:nvPr/>
        </p:nvSpPr>
        <p:spPr>
          <a:xfrm>
            <a:off x="8467321" y="4549002"/>
            <a:ext cx="954447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AA3C55-D9A5-4B47-9BD3-3E40B05E593F}"/>
              </a:ext>
            </a:extLst>
          </p:cNvPr>
          <p:cNvSpPr/>
          <p:nvPr/>
        </p:nvSpPr>
        <p:spPr>
          <a:xfrm>
            <a:off x="8520320" y="6067778"/>
            <a:ext cx="954447" cy="132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15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ED47CE-A50D-4BA5-AB22-9DF00ECE9374}"/>
              </a:ext>
            </a:extLst>
          </p:cNvPr>
          <p:cNvSpPr/>
          <p:nvPr/>
        </p:nvSpPr>
        <p:spPr>
          <a:xfrm>
            <a:off x="6311317" y="2955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12.6: Example of the recipe, a checkerboard pattern applied to a 3Dcube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4CF5B-9D29-4E1B-980D-10CAE81B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3" y="386823"/>
            <a:ext cx="6584588" cy="21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3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480D47-2413-4916-A615-4A617897BAD1}"/>
              </a:ext>
            </a:extLst>
          </p:cNvPr>
          <p:cNvSpPr/>
          <p:nvPr/>
        </p:nvSpPr>
        <p:spPr>
          <a:xfrm>
            <a:off x="5975926" y="3256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12.7: Dragging 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myLightweightAsset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into the Scriptable Render Pipeline Settings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BDBAB2-3875-4DEB-AB3B-2CD20BF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2" y="325690"/>
            <a:ext cx="4343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CB98166-AC14-4C0A-9792-CC72573DA48E}"/>
              </a:ext>
            </a:extLst>
          </p:cNvPr>
          <p:cNvGrpSpPr>
            <a:grpSpLocks noChangeAspect="1"/>
          </p:cNvGrpSpPr>
          <p:nvPr/>
        </p:nvGrpSpPr>
        <p:grpSpPr>
          <a:xfrm>
            <a:off x="154477" y="2819514"/>
            <a:ext cx="12286962" cy="2423160"/>
            <a:chOff x="4181534" y="2884170"/>
            <a:chExt cx="5602546" cy="11049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19A604-A7E8-46EC-8473-1C63227B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28" t="69316" r="75235" b="14573"/>
            <a:stretch/>
          </p:blipFill>
          <p:spPr>
            <a:xfrm>
              <a:off x="5143500" y="2884170"/>
              <a:ext cx="1516380" cy="1104900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E0BBBAF-EFFA-449E-B1CE-0301E1D08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1" t="35317" r="26485" b="48572"/>
            <a:stretch/>
          </p:blipFill>
          <p:spPr>
            <a:xfrm>
              <a:off x="6659880" y="2884170"/>
              <a:ext cx="3124200" cy="11049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027ADC-9AB1-484B-9413-2ABCF4FC591B}"/>
                </a:ext>
              </a:extLst>
            </p:cNvPr>
            <p:cNvSpPr/>
            <p:nvPr/>
          </p:nvSpPr>
          <p:spPr>
            <a:xfrm>
              <a:off x="5222657" y="3361068"/>
              <a:ext cx="966212" cy="1358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09A0DB-1691-440C-B3C6-CB731E3AA6EF}"/>
                </a:ext>
              </a:extLst>
            </p:cNvPr>
            <p:cNvSpPr/>
            <p:nvPr/>
          </p:nvSpPr>
          <p:spPr>
            <a:xfrm>
              <a:off x="6697980" y="3223286"/>
              <a:ext cx="2198370" cy="1358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5EF6A91-5BF4-4745-BA82-A8B799543B52}"/>
                </a:ext>
              </a:extLst>
            </p:cNvPr>
            <p:cNvSpPr/>
            <p:nvPr/>
          </p:nvSpPr>
          <p:spPr>
            <a:xfrm rot="20553401">
              <a:off x="6209083" y="3199589"/>
              <a:ext cx="461415" cy="333375"/>
            </a:xfrm>
            <a:prstGeom prst="rightArrow">
              <a:avLst>
                <a:gd name="adj1" fmla="val 17766"/>
                <a:gd name="adj2" fmla="val 535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CA7DA28-888A-4DCB-B021-F7708CC07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16" r="92110" b="14573"/>
            <a:stretch/>
          </p:blipFill>
          <p:spPr>
            <a:xfrm>
              <a:off x="4181534" y="2884170"/>
              <a:ext cx="961966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9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43AB8-0496-48E5-A81E-5EE4D0271EDD}"/>
              </a:ext>
            </a:extLst>
          </p:cNvPr>
          <p:cNvGrpSpPr/>
          <p:nvPr/>
        </p:nvGrpSpPr>
        <p:grpSpPr>
          <a:xfrm>
            <a:off x="6898029" y="1953806"/>
            <a:ext cx="2826057" cy="1968891"/>
            <a:chOff x="6898029" y="1953806"/>
            <a:chExt cx="2826057" cy="1968891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F3A511B-002C-4C1C-847E-E26AA851F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45" t="6734" b="74124"/>
            <a:stretch/>
          </p:blipFill>
          <p:spPr>
            <a:xfrm>
              <a:off x="6898029" y="1953806"/>
              <a:ext cx="2826057" cy="196889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7FCFAA-F555-44C7-9D45-C0096A818B20}"/>
                </a:ext>
              </a:extLst>
            </p:cNvPr>
            <p:cNvSpPr/>
            <p:nvPr/>
          </p:nvSpPr>
          <p:spPr>
            <a:xfrm>
              <a:off x="7155149" y="3336296"/>
              <a:ext cx="1112551" cy="1854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5D3462-86DD-4519-966D-DDA08B30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68" y="544193"/>
            <a:ext cx="23336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474ED-9064-4D41-8559-5922B422130E}"/>
              </a:ext>
            </a:extLst>
          </p:cNvPr>
          <p:cNvSpPr/>
          <p:nvPr/>
        </p:nvSpPr>
        <p:spPr>
          <a:xfrm>
            <a:off x="6492240" y="5240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12.8: Setting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m_cube's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Shader property to 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myShaderGraph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4231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207</Words>
  <Application>Microsoft Office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Ferns</dc:creator>
  <cp:lastModifiedBy>Shaun Ferns</cp:lastModifiedBy>
  <cp:revision>70</cp:revision>
  <dcterms:created xsi:type="dcterms:W3CDTF">2020-04-15T10:26:19Z</dcterms:created>
  <dcterms:modified xsi:type="dcterms:W3CDTF">2021-08-18T15:42:35Z</dcterms:modified>
</cp:coreProperties>
</file>